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</p:sldMasterIdLst>
  <p:notesMasterIdLst>
    <p:notesMasterId r:id="rId15"/>
  </p:notesMasterIdLst>
  <p:sldIdLst>
    <p:sldId id="274" r:id="rId5"/>
    <p:sldId id="271" r:id="rId6"/>
    <p:sldId id="276" r:id="rId7"/>
    <p:sldId id="275" r:id="rId8"/>
    <p:sldId id="277" r:id="rId9"/>
    <p:sldId id="278" r:id="rId10"/>
    <p:sldId id="280" r:id="rId11"/>
    <p:sldId id="281" r:id="rId12"/>
    <p:sldId id="282" r:id="rId13"/>
    <p:sldId id="273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3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660"/>
  </p:normalViewPr>
  <p:slideViewPr>
    <p:cSldViewPr>
      <p:cViewPr varScale="1">
        <p:scale>
          <a:sx n="133" d="100"/>
          <a:sy n="133" d="100"/>
        </p:scale>
        <p:origin x="1290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0694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5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38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16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3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57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591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Performance </a:t>
            </a:r>
            <a:r>
              <a:rPr lang="en-US" dirty="0" smtClean="0"/>
              <a:t>Impact of Control Divergence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56995"/>
            <a:ext cx="5439300" cy="341632"/>
          </a:xfrm>
        </p:spPr>
        <p:txBody>
          <a:bodyPr/>
          <a:lstStyle/>
          <a:p>
            <a:r>
              <a:rPr lang="it-IT" sz="1800" dirty="0"/>
              <a:t>Module </a:t>
            </a:r>
            <a:r>
              <a:rPr lang="it-IT" sz="1800" dirty="0" smtClean="0"/>
              <a:t>5.2 </a:t>
            </a:r>
            <a:r>
              <a:rPr lang="it-IT" sz="1800" dirty="0"/>
              <a:t>– </a:t>
            </a:r>
            <a:r>
              <a:rPr lang="it-IT" sz="1800" dirty="0" smtClean="0"/>
              <a:t>Thread Execusion Efficiency</a:t>
            </a:r>
            <a:endParaRPr lang="en-US" sz="1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75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41">
        <p:fade/>
      </p:transition>
    </mc:Choice>
    <mc:Fallback xmlns="">
      <p:transition spd="med" advTm="9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50" y="3550394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66">
        <p:fade/>
      </p:transition>
    </mc:Choice>
    <mc:Fallback xmlns="">
      <p:transition spd="med" advTm="6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to analyze the performance impact of control divergence</a:t>
            </a:r>
            <a:endParaRPr lang="en-US" dirty="0"/>
          </a:p>
          <a:p>
            <a:pPr lvl="1"/>
            <a:r>
              <a:rPr lang="en-US" dirty="0" smtClean="0"/>
              <a:t>Boundary condition checking</a:t>
            </a:r>
          </a:p>
          <a:p>
            <a:pPr lvl="1"/>
            <a:r>
              <a:rPr lang="en-US" dirty="0" smtClean="0"/>
              <a:t>Control divergence is data-dependent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62">
        <p:fade/>
      </p:transition>
    </mc:Choice>
    <mc:Fallback xmlns="">
      <p:transition spd="med" advTm="38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Impact of 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Boundary condition checks are vital for complete functionality and robustness of parallel code</a:t>
            </a:r>
          </a:p>
          <a:p>
            <a:pPr lvl="1"/>
            <a:r>
              <a:rPr lang="en-US" dirty="0" smtClean="0"/>
              <a:t>The tiled matrix multiplication kernel has many boundary condition checks</a:t>
            </a:r>
          </a:p>
          <a:p>
            <a:pPr lvl="1"/>
            <a:r>
              <a:rPr lang="en-US" dirty="0" smtClean="0"/>
              <a:t>The concern is that these checks may cause significant performance degradation</a:t>
            </a:r>
          </a:p>
          <a:p>
            <a:pPr lvl="1"/>
            <a:r>
              <a:rPr lang="en-US" dirty="0" smtClean="0"/>
              <a:t>For example, see the tile loading code below:</a:t>
            </a:r>
            <a:endParaRPr lang="en-US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dirty="0"/>
              <a:t>if(Row &lt; Width &amp;&amp; t * TILE_WIDTH+tx &lt; Width) </a:t>
            </a:r>
            <a:r>
              <a:rPr lang="en-US" sz="1400" dirty="0" smtClean="0"/>
              <a:t>{</a:t>
            </a:r>
          </a:p>
          <a:p>
            <a:pPr marL="0" indent="0">
              <a:buNone/>
            </a:pPr>
            <a:r>
              <a:rPr lang="en-US" sz="1400" dirty="0" smtClean="0"/>
              <a:t>         </a:t>
            </a:r>
            <a:r>
              <a:rPr lang="en-US" sz="1400" dirty="0" err="1" smtClean="0"/>
              <a:t>ds_M</a:t>
            </a:r>
            <a:r>
              <a:rPr lang="en-US" sz="1400" dirty="0" smtClean="0"/>
              <a:t>[ty</a:t>
            </a:r>
            <a:r>
              <a:rPr lang="en-US" sz="1400" dirty="0"/>
              <a:t>][tx] = M[Row * Width + p * TILE_WIDTH + tx];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dirty="0"/>
              <a:t>} else </a:t>
            </a:r>
            <a:r>
              <a:rPr lang="en-US" sz="1400" dirty="0" smtClean="0"/>
              <a:t>{</a:t>
            </a:r>
          </a:p>
          <a:p>
            <a:pPr marL="0" indent="0">
              <a:buNone/>
            </a:pPr>
            <a:r>
              <a:rPr lang="en-US" sz="1400" dirty="0" smtClean="0"/>
              <a:t>       </a:t>
            </a:r>
            <a:r>
              <a:rPr lang="en-US" sz="1400" dirty="0"/>
              <a:t>ds_M[ty][tx] = 0.0;</a:t>
            </a:r>
          </a:p>
          <a:p>
            <a:pPr marL="0" indent="0">
              <a:buNone/>
            </a:pPr>
            <a:r>
              <a:rPr lang="en-US" sz="1400" dirty="0" smtClean="0"/>
              <a:t>      }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if </a:t>
            </a:r>
            <a:r>
              <a:rPr lang="en-US" sz="1400" dirty="0"/>
              <a:t>(p*TILE_WIDTH+ty &lt; Width &amp;&amp; Col &lt; Width) </a:t>
            </a:r>
            <a:r>
              <a:rPr lang="en-US" sz="1400" dirty="0" smtClean="0"/>
              <a:t>{</a:t>
            </a:r>
          </a:p>
          <a:p>
            <a:pPr marL="0" indent="0">
              <a:buNone/>
            </a:pPr>
            <a:r>
              <a:rPr lang="en-US" sz="1400" dirty="0" smtClean="0"/>
              <a:t>         </a:t>
            </a:r>
            <a:r>
              <a:rPr lang="en-US" sz="1400" dirty="0" err="1" smtClean="0"/>
              <a:t>ds_N</a:t>
            </a:r>
            <a:r>
              <a:rPr lang="en-US" sz="1400" dirty="0" smtClean="0"/>
              <a:t>[ty</a:t>
            </a:r>
            <a:r>
              <a:rPr lang="en-US" sz="1400" dirty="0"/>
              <a:t>][tx] = N[(p*TILE_WIDTH + ty) * Width + Col</a:t>
            </a:r>
            <a:r>
              <a:rPr lang="en-US" sz="1400" dirty="0" smtClean="0"/>
              <a:t>];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} </a:t>
            </a:r>
            <a:r>
              <a:rPr lang="en-US" sz="1400" dirty="0"/>
              <a:t>else </a:t>
            </a:r>
            <a:r>
              <a:rPr lang="en-US" sz="1400" dirty="0" smtClean="0"/>
              <a:t>{</a:t>
            </a:r>
          </a:p>
          <a:p>
            <a:pPr marL="0" indent="0">
              <a:buNone/>
            </a:pPr>
            <a:r>
              <a:rPr lang="en-US" sz="1400" dirty="0" smtClean="0"/>
              <a:t>         </a:t>
            </a:r>
            <a:r>
              <a:rPr lang="en-US" sz="1400" dirty="0"/>
              <a:t>ds_N[ty][tx] = 0.0;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}</a:t>
            </a:r>
            <a:endParaRPr lang="en-US" sz="1400" dirty="0"/>
          </a:p>
          <a:p>
            <a:pPr marL="0" indent="0">
              <a:buNone/>
            </a:pPr>
            <a:endParaRPr lang="en-US" sz="900" dirty="0"/>
          </a:p>
          <a:p>
            <a:pPr marL="334685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038350"/>
            <a:ext cx="5410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5618" y="3457572"/>
            <a:ext cx="5410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796">
        <p:fade/>
      </p:transition>
    </mc:Choice>
    <mc:Fallback xmlns="">
      <p:transition spd="med" advTm="76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8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Two types of blocks in loading M Tiles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Blocks whose tiles are all within valid range until the last phase.</a:t>
            </a:r>
          </a:p>
          <a:p>
            <a:r>
              <a:rPr lang="en-US" dirty="0" smtClean="0"/>
              <a:t>2. Blocks whose tiles are partially outside the valid range all the way</a:t>
            </a:r>
            <a:endParaRPr lang="en-US" dirty="0"/>
          </a:p>
        </p:txBody>
      </p:sp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3048000" y="1910953"/>
            <a:ext cx="2481714" cy="2470547"/>
            <a:chOff x="2544" y="2562"/>
            <a:chExt cx="1586" cy="1566"/>
          </a:xfrm>
        </p:grpSpPr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M</a:t>
              </a:r>
              <a:endParaRPr lang="en-US" sz="1800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568" y="3744"/>
              <a:ext cx="4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/>
                <a:t>TILE_WIDTH</a:t>
              </a:r>
              <a:endParaRPr lang="en-US" sz="900" b="1" dirty="0">
                <a:latin typeface="Arial" pitchFamily="34" charset="0"/>
              </a:endParaRP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4944493" y="2791263"/>
            <a:ext cx="808982" cy="790386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1" name="Text Box 85"/>
          <p:cNvSpPr txBox="1">
            <a:spLocks noChangeArrowheads="1"/>
          </p:cNvSpPr>
          <p:nvPr/>
        </p:nvSpPr>
        <p:spPr bwMode="auto">
          <a:xfrm>
            <a:off x="3048000" y="2791263"/>
            <a:ext cx="808982" cy="790386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2" name="Text Box 87"/>
          <p:cNvSpPr txBox="1">
            <a:spLocks noChangeArrowheads="1"/>
          </p:cNvSpPr>
          <p:nvPr/>
        </p:nvSpPr>
        <p:spPr bwMode="auto">
          <a:xfrm>
            <a:off x="3048000" y="3352894"/>
            <a:ext cx="2375310" cy="78881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944492" y="3928724"/>
            <a:ext cx="808982" cy="790386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4" name="Text Box 85"/>
          <p:cNvSpPr txBox="1">
            <a:spLocks noChangeArrowheads="1"/>
          </p:cNvSpPr>
          <p:nvPr/>
        </p:nvSpPr>
        <p:spPr bwMode="auto">
          <a:xfrm>
            <a:off x="3047999" y="3928724"/>
            <a:ext cx="808982" cy="790386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2970" y="3011262"/>
            <a:ext cx="877228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2970" y="4153101"/>
            <a:ext cx="877228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2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5709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70"/>
      </p:ext>
    </p:extLst>
  </p:cSld>
  <p:clrMapOvr>
    <a:masterClrMapping/>
  </p:clrMapOvr>
  <p:transition advTm="75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Control Divergence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16x16 tiles and thread blocks</a:t>
            </a:r>
          </a:p>
          <a:p>
            <a:r>
              <a:rPr lang="en-US" dirty="0" smtClean="0"/>
              <a:t>Each thread block has 8 warps (256/32)</a:t>
            </a:r>
          </a:p>
          <a:p>
            <a:r>
              <a:rPr lang="en-US" dirty="0" smtClean="0"/>
              <a:t>Assume square matrices of 100x100</a:t>
            </a:r>
          </a:p>
          <a:p>
            <a:r>
              <a:rPr lang="en-US" dirty="0" smtClean="0"/>
              <a:t>Each thread will go through 7 phases (ceiling of 100/16)</a:t>
            </a:r>
          </a:p>
          <a:p>
            <a:endParaRPr lang="en-US" dirty="0"/>
          </a:p>
          <a:p>
            <a:r>
              <a:rPr lang="en-US" dirty="0" smtClean="0"/>
              <a:t>There are 49 thread blocks (7 in each dimension)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594">
        <p:fade/>
      </p:transition>
    </mc:Choice>
    <mc:Fallback xmlns="">
      <p:transition spd="med" advTm="945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 in Loading M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16x16 tiles and thread blocks</a:t>
            </a:r>
          </a:p>
          <a:p>
            <a:r>
              <a:rPr lang="en-US" dirty="0" smtClean="0"/>
              <a:t>Each thread block has 8 warps (256/32)</a:t>
            </a:r>
          </a:p>
          <a:p>
            <a:r>
              <a:rPr lang="en-US" dirty="0" smtClean="0"/>
              <a:t>Assume square matrices of 100x100</a:t>
            </a:r>
          </a:p>
          <a:p>
            <a:r>
              <a:rPr lang="en-US" dirty="0" smtClean="0"/>
              <a:t>Each warp will go through 7 phases (ceiling of 100/16)</a:t>
            </a:r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42 (6*7) Type 1 blocks, </a:t>
            </a:r>
            <a:r>
              <a:rPr lang="en-US" dirty="0"/>
              <a:t>with </a:t>
            </a:r>
            <a:r>
              <a:rPr lang="en-US" dirty="0" smtClean="0"/>
              <a:t>a </a:t>
            </a:r>
            <a:r>
              <a:rPr lang="en-US" dirty="0"/>
              <a:t>total of </a:t>
            </a:r>
            <a:r>
              <a:rPr lang="en-US" dirty="0" smtClean="0"/>
              <a:t>336 (8*42) warps</a:t>
            </a:r>
          </a:p>
          <a:p>
            <a:r>
              <a:rPr lang="en-US" dirty="0" smtClean="0"/>
              <a:t>They all have 7 phases, so there are 2,352 (336*7) warp-phases</a:t>
            </a:r>
          </a:p>
          <a:p>
            <a:r>
              <a:rPr lang="en-US" dirty="0" smtClean="0"/>
              <a:t>The warps have control divergence only in their last phase</a:t>
            </a:r>
          </a:p>
          <a:p>
            <a:r>
              <a:rPr lang="en-US" dirty="0" smtClean="0"/>
              <a:t>336 warp-phases have control divergence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256" y="3050193"/>
            <a:ext cx="2743365" cy="1790869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894">
        <p:fade/>
      </p:transition>
    </mc:Choice>
    <mc:Fallback xmlns="">
      <p:transition spd="med" advTm="84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369332"/>
          </a:xfrm>
        </p:spPr>
        <p:txBody>
          <a:bodyPr/>
          <a:lstStyle/>
          <a:p>
            <a:r>
              <a:rPr lang="en-US" sz="2000" dirty="0" smtClean="0"/>
              <a:t>Control Divergence in Loading M Tiles (Type 2)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2: the 7 block assigned to load the bottom tiles, with a total of 56 (8*7) warps</a:t>
            </a:r>
          </a:p>
          <a:p>
            <a:r>
              <a:rPr lang="en-US" dirty="0" smtClean="0"/>
              <a:t>They all have 7 phases, so there are 392 (56*7) warp-phases</a:t>
            </a:r>
          </a:p>
          <a:p>
            <a:r>
              <a:rPr lang="en-US" dirty="0" smtClean="0"/>
              <a:t>The first 2 warps in each Type 2 block will stay within the valid range until the last phase</a:t>
            </a:r>
          </a:p>
          <a:p>
            <a:r>
              <a:rPr lang="en-US" dirty="0" smtClean="0"/>
              <a:t>The 6 remaining warps stay outside the valid range</a:t>
            </a:r>
          </a:p>
          <a:p>
            <a:r>
              <a:rPr lang="en-US" dirty="0" smtClean="0"/>
              <a:t> So, only 14 (2*7) warp-phases have control divergence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75" y="3105150"/>
            <a:ext cx="2536625" cy="187913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223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670">
        <p:fade/>
      </p:transition>
    </mc:Choice>
    <mc:Fallback xmlns="">
      <p:transition spd="med" advTm="193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8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Overall Impact of Control Divergence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1 Blocks: 336 out of 2,352 warp-phases have control divergence</a:t>
            </a:r>
          </a:p>
          <a:p>
            <a:r>
              <a:rPr lang="en-US" dirty="0" smtClean="0"/>
              <a:t>Type 2 Blocks: 14 out of 392 warp-phases have control divergence</a:t>
            </a:r>
          </a:p>
          <a:p>
            <a:r>
              <a:rPr lang="en-US" dirty="0" smtClean="0"/>
              <a:t>The performance impact is expected to be less than 12% (350/2,944 or (336+14)/(2352+14))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3124200" y="2080135"/>
            <a:ext cx="2481714" cy="2470547"/>
            <a:chOff x="2544" y="2562"/>
            <a:chExt cx="1586" cy="1566"/>
          </a:xfrm>
        </p:grpSpPr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M</a:t>
              </a:r>
              <a:endParaRPr lang="en-US" sz="1800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568" y="3744"/>
              <a:ext cx="4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/>
                <a:t>TILE_WIDTH</a:t>
              </a:r>
              <a:endParaRPr lang="en-US" sz="900" b="1" dirty="0">
                <a:latin typeface="Arial" pitchFamily="34" charset="0"/>
              </a:endParaRP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5020693" y="2960445"/>
            <a:ext cx="808982" cy="790386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1" name="Text Box 85"/>
          <p:cNvSpPr txBox="1">
            <a:spLocks noChangeArrowheads="1"/>
          </p:cNvSpPr>
          <p:nvPr/>
        </p:nvSpPr>
        <p:spPr bwMode="auto">
          <a:xfrm>
            <a:off x="3124200" y="2960445"/>
            <a:ext cx="808982" cy="790386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2" name="Text Box 87"/>
          <p:cNvSpPr txBox="1">
            <a:spLocks noChangeArrowheads="1"/>
          </p:cNvSpPr>
          <p:nvPr/>
        </p:nvSpPr>
        <p:spPr bwMode="auto">
          <a:xfrm>
            <a:off x="3124200" y="3522076"/>
            <a:ext cx="2375310" cy="78881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020692" y="4097906"/>
            <a:ext cx="808982" cy="790386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34" name="Text Box 85"/>
          <p:cNvSpPr txBox="1">
            <a:spLocks noChangeArrowheads="1"/>
          </p:cNvSpPr>
          <p:nvPr/>
        </p:nvSpPr>
        <p:spPr bwMode="auto">
          <a:xfrm>
            <a:off x="3124199" y="4097906"/>
            <a:ext cx="808982" cy="790386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1800"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9170" y="3180444"/>
            <a:ext cx="877228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9170" y="4322283"/>
            <a:ext cx="877228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2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0185" y="43222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8944"/>
      </p:ext>
    </p:extLst>
  </p:cSld>
  <p:clrMapOvr>
    <a:masterClrMapping/>
  </p:clrMapOvr>
  <p:transition advTm="614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calculation of impact of control divergence in loading N tiles is somewhat different and is left as an exercise</a:t>
            </a:r>
          </a:p>
          <a:p>
            <a:endParaRPr lang="en-US" dirty="0" smtClean="0"/>
          </a:p>
          <a:p>
            <a:r>
              <a:rPr lang="en-US" dirty="0" smtClean="0"/>
              <a:t>The estimated performance impact is data dependent.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 larger matrices, the impact will be significantly smaller</a:t>
            </a:r>
          </a:p>
          <a:p>
            <a:pPr lvl="1"/>
            <a:endParaRPr lang="en-US" dirty="0"/>
          </a:p>
          <a:p>
            <a:r>
              <a:rPr lang="en-US" dirty="0" smtClean="0"/>
              <a:t>In general, the impact of control divergence for boundary condition checking for large input data sets should be insignificant</a:t>
            </a:r>
          </a:p>
          <a:p>
            <a:pPr lvl="1"/>
            <a:r>
              <a:rPr lang="en-US" dirty="0" smtClean="0"/>
              <a:t>One should not hesitate to use boundary checks to ensure full functionality</a:t>
            </a:r>
          </a:p>
          <a:p>
            <a:endParaRPr lang="en-US" dirty="0" smtClean="0"/>
          </a:p>
          <a:p>
            <a:r>
              <a:rPr lang="en-US" dirty="0" smtClean="0"/>
              <a:t>The fact that a kernel is full of control flow constructs does not mean that there will be heavy occurrence of control divergence</a:t>
            </a:r>
          </a:p>
          <a:p>
            <a:endParaRPr lang="en-US" dirty="0"/>
          </a:p>
          <a:p>
            <a:r>
              <a:rPr lang="en-US" dirty="0" smtClean="0"/>
              <a:t>We will cover some algorithm patterns that naturally incur control divergence (such as parallel reduction)  in the Parallel Algorithm Patterns modules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507">
        <p:fade/>
      </p:transition>
    </mc:Choice>
    <mc:Fallback xmlns="">
      <p:transition spd="med" advTm="153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5.2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0785D-1982-4DDF-86CD-608FDBBFC3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308F46-646A-48C9-93EF-873B0902208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9AF467-FD76-4F05-AB21-4CD7E9040C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5256</TotalTime>
  <Words>620</Words>
  <Application>Microsoft Office PowerPoint</Application>
  <PresentationFormat>Custom</PresentationFormat>
  <Paragraphs>76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AkzidenzGrotesk</vt:lpstr>
      <vt:lpstr>Akzidenz-Grotesk Extended BQ</vt:lpstr>
      <vt:lpstr>Arial</vt:lpstr>
      <vt:lpstr>Calibri</vt:lpstr>
      <vt:lpstr>Sentinel Medium</vt:lpstr>
      <vt:lpstr>Times New Roman</vt:lpstr>
      <vt:lpstr>Trebuchet MS</vt:lpstr>
      <vt:lpstr>2_Title &amp; Bullet </vt:lpstr>
      <vt:lpstr>Module 5.2 – Thread Execusion Efficiency</vt:lpstr>
      <vt:lpstr>Objective</vt:lpstr>
      <vt:lpstr>Performance Impact of Control Divergence</vt:lpstr>
      <vt:lpstr>Two types of blocks in loading M Tiles</vt:lpstr>
      <vt:lpstr>Analysis of Control Divergence Impact</vt:lpstr>
      <vt:lpstr>Control Divergence in Loading M Tiles</vt:lpstr>
      <vt:lpstr>Control Divergence in Loading M Tiles (Type 2)</vt:lpstr>
      <vt:lpstr>Overall Impact of Control Divergence</vt:lpstr>
      <vt:lpstr>Additional Comments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67</cp:revision>
  <dcterms:created xsi:type="dcterms:W3CDTF">2013-11-15T21:49:21Z</dcterms:created>
  <dcterms:modified xsi:type="dcterms:W3CDTF">2016-04-02T20:59:07Z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Evaluation Kit Module">
    <vt:bool>false</vt:bool>
  </property>
  <property fmtid="{D5CDD505-2E9C-101B-9397-08002B2CF9AE}" pid="6" name="Ready for Review">
    <vt:bool>true</vt:bool>
  </property>
</Properties>
</file>